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41"/>
  </p:notesMasterIdLst>
  <p:handoutMasterIdLst>
    <p:handoutMasterId r:id="rId42"/>
  </p:handoutMasterIdLst>
  <p:sldIdLst>
    <p:sldId id="314" r:id="rId5"/>
    <p:sldId id="346" r:id="rId6"/>
    <p:sldId id="333" r:id="rId7"/>
    <p:sldId id="337" r:id="rId8"/>
    <p:sldId id="394" r:id="rId9"/>
    <p:sldId id="446" r:id="rId10"/>
    <p:sldId id="373" r:id="rId11"/>
    <p:sldId id="349" r:id="rId12"/>
    <p:sldId id="354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60" r:id="rId25"/>
    <p:sldId id="458" r:id="rId26"/>
    <p:sldId id="459" r:id="rId27"/>
    <p:sldId id="461" r:id="rId28"/>
    <p:sldId id="462" r:id="rId29"/>
    <p:sldId id="471" r:id="rId30"/>
    <p:sldId id="470" r:id="rId31"/>
    <p:sldId id="463" r:id="rId32"/>
    <p:sldId id="464" r:id="rId33"/>
    <p:sldId id="466" r:id="rId34"/>
    <p:sldId id="465" r:id="rId35"/>
    <p:sldId id="441" r:id="rId36"/>
    <p:sldId id="351" r:id="rId37"/>
    <p:sldId id="352" r:id="rId38"/>
    <p:sldId id="335" r:id="rId39"/>
    <p:sldId id="332" r:id="rId40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337"/>
            <p14:sldId id="394"/>
            <p14:sldId id="446"/>
            <p14:sldId id="373"/>
            <p14:sldId id="349"/>
            <p14:sldId id="354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60"/>
            <p14:sldId id="458"/>
            <p14:sldId id="459"/>
            <p14:sldId id="461"/>
            <p14:sldId id="462"/>
            <p14:sldId id="471"/>
            <p14:sldId id="470"/>
            <p14:sldId id="463"/>
            <p14:sldId id="464"/>
            <p14:sldId id="466"/>
            <p14:sldId id="465"/>
            <p14:sldId id="441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99000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 varScale="1">
        <p:scale>
          <a:sx n="107" d="100"/>
          <a:sy n="107" d="100"/>
        </p:scale>
        <p:origin x="84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05/02/2023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76608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59929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58373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8827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1452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1409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58934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9527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73435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5062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31332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5318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2142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82691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20521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63960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93509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313416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37379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7976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62327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46082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1411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1679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406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224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83053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05/02/2023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40" y="2850637"/>
            <a:ext cx="10390120" cy="1156726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Análisis 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elevaciones, densidad, cobertura y radio de acción de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estaciones terrestres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993">
        <p:fade/>
      </p:transition>
    </mc:Choice>
    <mc:Fallback>
      <p:transition spd="med" advTm="799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.LTWB">
            <a:extLst>
              <a:ext uri="{FF2B5EF4-FFF2-40B4-BE49-F238E27FC236}">
                <a16:creationId xmlns:a16="http://schemas.microsoft.com/office/drawing/2014/main" id="{CFB6CC58-2886-CA42-310D-B3CBD6495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15" r="5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.LTWB">
            <a:extLst>
              <a:ext uri="{FF2B5EF4-FFF2-40B4-BE49-F238E27FC236}">
                <a16:creationId xmlns:a16="http://schemas.microsoft.com/office/drawing/2014/main" id="{45542774-16D3-6B6C-B263-29F36B69C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8" y="2133600"/>
            <a:ext cx="3456342" cy="45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30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406">
        <p:fade/>
      </p:transition>
    </mc:Choice>
    <mc:Fallback>
      <p:transition spd="med" advTm="12406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R.LTWB">
            <a:extLst>
              <a:ext uri="{FF2B5EF4-FFF2-40B4-BE49-F238E27FC236}">
                <a16:creationId xmlns:a16="http://schemas.microsoft.com/office/drawing/2014/main" id="{5B16B157-F0EA-0555-3FD0-CA1CD51DA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" r="58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8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611">
        <p:fade/>
      </p:transition>
    </mc:Choice>
    <mc:Fallback>
      <p:transition spd="med" advTm="961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.LTWB">
            <a:extLst>
              <a:ext uri="{FF2B5EF4-FFF2-40B4-BE49-F238E27FC236}">
                <a16:creationId xmlns:a16="http://schemas.microsoft.com/office/drawing/2014/main" id="{AE530D68-AF57-D81C-0916-D84CE2D1C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" r="6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151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78">
        <p:fade/>
      </p:transition>
    </mc:Choice>
    <mc:Fallback>
      <p:transition spd="med" advTm="9778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.LTWB">
            <a:extLst>
              <a:ext uri="{FF2B5EF4-FFF2-40B4-BE49-F238E27FC236}">
                <a16:creationId xmlns:a16="http://schemas.microsoft.com/office/drawing/2014/main" id="{B61A38A0-83B1-6FD3-6776-A5691150D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" r="8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70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634">
        <p:fade/>
      </p:transition>
    </mc:Choice>
    <mc:Fallback>
      <p:transition spd="med" advTm="14634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.LTWB">
            <a:extLst>
              <a:ext uri="{FF2B5EF4-FFF2-40B4-BE49-F238E27FC236}">
                <a16:creationId xmlns:a16="http://schemas.microsoft.com/office/drawing/2014/main" id="{303FA20E-4DE8-01AD-EA62-AC7FAE969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" r="6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71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88">
        <p:fade/>
      </p:transition>
    </mc:Choice>
    <mc:Fallback>
      <p:transition spd="med" advTm="10088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.LTWB">
            <a:extLst>
              <a:ext uri="{FF2B5EF4-FFF2-40B4-BE49-F238E27FC236}">
                <a16:creationId xmlns:a16="http://schemas.microsoft.com/office/drawing/2014/main" id="{A569E301-5F63-068E-E2AB-69C11C8D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" r="73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811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179">
        <p:fade/>
      </p:transition>
    </mc:Choice>
    <mc:Fallback>
      <p:transition spd="med" advTm="9179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C63F753B-5C4A-224F-E1A9-05FB31C24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" r="73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17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277">
        <p:fade/>
      </p:transition>
    </mc:Choice>
    <mc:Fallback>
      <p:transition spd="med" advTm="1527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F7FC82A2-E4D0-D0D0-9D9F-80A8ED63C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" r="6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81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104">
        <p:fade/>
      </p:transition>
    </mc:Choice>
    <mc:Fallback>
      <p:transition spd="med" advTm="13104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D3D875B3-60D8-8F78-D821-029CEDA08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75" r="51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339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183">
        <p:fade/>
      </p:transition>
    </mc:Choice>
    <mc:Fallback>
      <p:transition spd="med" advTm="13183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73324-1512-824B-B8DA-5D9CB433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523" y="1299823"/>
            <a:ext cx="4686954" cy="48679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18A560-B18F-22CD-22F6-B1C4CAC401A4}"/>
              </a:ext>
            </a:extLst>
          </p:cNvPr>
          <p:cNvSpPr txBox="1">
            <a:spLocks/>
          </p:cNvSpPr>
          <p:nvPr/>
        </p:nvSpPr>
        <p:spPr>
          <a:xfrm>
            <a:off x="2438610" y="681986"/>
            <a:ext cx="7314779" cy="4648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Tabla resumen de valores obtenidos de elevación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50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759">
        <p:fade/>
      </p:transition>
    </mc:Choice>
    <mc:Fallback>
      <p:transition spd="med" advTm="11759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446" y="2538955"/>
            <a:ext cx="8583108" cy="1780090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catálogos de estaciones 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terrestres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contienen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el atributo de elevación o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altitud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que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debe ser validado 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 partir de los modelos digitales de elevación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DEM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para su uso posterior en la implementación de métodos de imputación de datos faltantes por relaciones espaciales. 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404">
        <p:fade/>
      </p:transition>
    </mc:Choice>
    <mc:Fallback>
      <p:transition spd="med" advTm="17404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4253B-B74E-73E8-9264-5B619A9338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423" r="5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0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77">
        <p:fade/>
      </p:transition>
    </mc:Choice>
    <mc:Fallback>
      <p:transition spd="med" advTm="1347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888626" y="3180581"/>
            <a:ext cx="10414748" cy="4968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Clasificación por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pisos térmicos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26">
        <p:fade/>
      </p:transition>
    </mc:Choice>
    <mc:Fallback>
      <p:transition spd="med" advTm="5026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FDC8D-B872-F55E-47D9-66A880612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75" y="762647"/>
            <a:ext cx="9345413" cy="2147846"/>
          </a:xfrm>
          <a:prstGeom prst="rect">
            <a:avLst/>
          </a:prstGeom>
        </p:spPr>
      </p:pic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F2740B55-02FB-7B57-B1EC-4EC9061B4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75" y="3358345"/>
            <a:ext cx="9345413" cy="287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54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508">
        <p:fade/>
      </p:transition>
    </mc:Choice>
    <mc:Fallback>
      <p:transition spd="med" advTm="13508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44C897-9193-544F-1DFD-5C4C59C8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9" y="386316"/>
            <a:ext cx="11510682" cy="60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66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987">
        <p:fade/>
      </p:transition>
    </mc:Choice>
    <mc:Fallback>
      <p:transition spd="med" advTm="13987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R.LTWB">
            <a:extLst>
              <a:ext uri="{FF2B5EF4-FFF2-40B4-BE49-F238E27FC236}">
                <a16:creationId xmlns:a16="http://schemas.microsoft.com/office/drawing/2014/main" id="{CBBABBFB-9926-F910-1360-0D33E0B41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87" y="0"/>
            <a:ext cx="8812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R.LTWB">
            <a:extLst>
              <a:ext uri="{FF2B5EF4-FFF2-40B4-BE49-F238E27FC236}">
                <a16:creationId xmlns:a16="http://schemas.microsoft.com/office/drawing/2014/main" id="{EF29CAC0-CB9A-B2FB-0CCC-B01ADEF64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02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08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598">
        <p:fade/>
      </p:transition>
    </mc:Choice>
    <mc:Fallback>
      <p:transition spd="med" advTm="11598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.LTWB">
            <a:extLst>
              <a:ext uri="{FF2B5EF4-FFF2-40B4-BE49-F238E27FC236}">
                <a16:creationId xmlns:a16="http://schemas.microsoft.com/office/drawing/2014/main" id="{7890DB3D-0B7B-43A2-8D03-C322E3BEB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" r="8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713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744">
        <p:fade/>
      </p:transition>
    </mc:Choice>
    <mc:Fallback>
      <p:transition spd="med" advTm="1074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0F0372-68C2-2201-7B3E-30CF7DBE895F}"/>
              </a:ext>
            </a:extLst>
          </p:cNvPr>
          <p:cNvSpPr txBox="1">
            <a:spLocks/>
          </p:cNvSpPr>
          <p:nvPr/>
        </p:nvSpPr>
        <p:spPr>
          <a:xfrm>
            <a:off x="3505621" y="0"/>
            <a:ext cx="5180758" cy="4648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Cortes convencionales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E808E3-128E-F1C6-160D-7861B202854E}"/>
              </a:ext>
            </a:extLst>
          </p:cNvPr>
          <p:cNvSpPr txBox="1">
            <a:spLocks/>
          </p:cNvSpPr>
          <p:nvPr/>
        </p:nvSpPr>
        <p:spPr>
          <a:xfrm>
            <a:off x="2926975" y="3236395"/>
            <a:ext cx="6338048" cy="4648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Cortes Francisco José de Caldas, año 1802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9E9C5-7F4C-6C1C-FF4C-1ECF19E95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88" y="486695"/>
            <a:ext cx="5968823" cy="2670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781869-BD73-831A-3566-1B57C396F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011" y="3701221"/>
            <a:ext cx="7117978" cy="30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318">
        <p:fade/>
      </p:transition>
    </mc:Choice>
    <mc:Fallback>
      <p:transition spd="med" advTm="12318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888626" y="3180581"/>
            <a:ext cx="10414748" cy="4968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Análisis de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densidad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cobertura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y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radio de acción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48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94">
        <p:fade/>
      </p:transition>
    </mc:Choice>
    <mc:Fallback>
      <p:transition spd="med" advTm="589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R.LTWB">
            <a:extLst>
              <a:ext uri="{FF2B5EF4-FFF2-40B4-BE49-F238E27FC236}">
                <a16:creationId xmlns:a16="http://schemas.microsoft.com/office/drawing/2014/main" id="{DAA8784A-9DED-8904-F723-786511847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" r="66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946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198">
        <p:fade/>
      </p:transition>
    </mc:Choice>
    <mc:Fallback>
      <p:transition spd="med" advTm="10198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ADB7C-B9FB-CBDB-84D9-AC2C8352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1" y="1169441"/>
            <a:ext cx="11806518" cy="472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5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197">
        <p:fade/>
      </p:transition>
    </mc:Choice>
    <mc:Fallback>
      <p:transition spd="med" advTm="1219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76">
        <p:fade/>
      </p:transition>
    </mc:Choice>
    <mc:Fallback>
      <p:transition spd="med" advTm="4076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.LTWB">
            <a:extLst>
              <a:ext uri="{FF2B5EF4-FFF2-40B4-BE49-F238E27FC236}">
                <a16:creationId xmlns:a16="http://schemas.microsoft.com/office/drawing/2014/main" id="{056CC7FC-EEE9-8ED9-2856-8C7D700EE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" r="88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6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765">
        <p:fade/>
      </p:transition>
    </mc:Choice>
    <mc:Fallback>
      <p:transition spd="med" advTm="7765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C876-8151-6591-32EB-D674A0E6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1016" y="438150"/>
            <a:ext cx="6015737" cy="1822077"/>
          </a:xfrm>
        </p:spPr>
        <p:txBody>
          <a:bodyPr anchor="t" anchorCtr="0">
            <a:noAutofit/>
          </a:bodyPr>
          <a:lstStyle/>
          <a:p>
            <a:r>
              <a:rPr lang="es-CO" sz="2800" b="1" i="0" dirty="0">
                <a:solidFill>
                  <a:srgbClr val="24292F"/>
                </a:solidFill>
                <a:effectLst/>
                <a:latin typeface="-apple-system"/>
              </a:rPr>
              <a:t>D = n / A</a:t>
            </a:r>
            <a:br>
              <a:rPr lang="es-CO" sz="2400" b="1" i="0" dirty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es-CO" sz="2400" b="0" i="0" dirty="0">
                <a:solidFill>
                  <a:srgbClr val="24292F"/>
                </a:solidFill>
                <a:effectLst/>
                <a:latin typeface="-apple-system"/>
              </a:rPr>
              <a:t>donde,</a:t>
            </a:r>
            <a:br>
              <a:rPr lang="es-CO" sz="2400" dirty="0"/>
            </a:br>
            <a:r>
              <a:rPr lang="es-CO" sz="2400" b="0" i="0" dirty="0">
                <a:solidFill>
                  <a:srgbClr val="24292F"/>
                </a:solidFill>
                <a:effectLst/>
                <a:latin typeface="-apple-system"/>
              </a:rPr>
              <a:t>D: densidad en estaciones / km²</a:t>
            </a:r>
            <a:br>
              <a:rPr lang="es-CO" sz="2400" dirty="0"/>
            </a:br>
            <a:r>
              <a:rPr lang="es-CO" sz="2400" b="0" i="0" dirty="0">
                <a:solidFill>
                  <a:srgbClr val="24292F"/>
                </a:solidFill>
                <a:effectLst/>
                <a:latin typeface="-apple-system"/>
              </a:rPr>
              <a:t>n: número de estaciones</a:t>
            </a:r>
            <a:br>
              <a:rPr lang="es-CO" sz="2400" dirty="0"/>
            </a:br>
            <a:r>
              <a:rPr lang="es-CO" sz="2400" b="0" i="0" dirty="0">
                <a:solidFill>
                  <a:srgbClr val="24292F"/>
                </a:solidFill>
                <a:effectLst/>
                <a:latin typeface="-apple-system"/>
              </a:rPr>
              <a:t>A: área en km²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9A07E5-ECFE-11CA-7CB4-FE99AA917046}"/>
              </a:ext>
            </a:extLst>
          </p:cNvPr>
          <p:cNvSpPr txBox="1">
            <a:spLocks/>
          </p:cNvSpPr>
          <p:nvPr/>
        </p:nvSpPr>
        <p:spPr>
          <a:xfrm>
            <a:off x="3191015" y="2644027"/>
            <a:ext cx="6015738" cy="15699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rgbClr val="24292F"/>
                </a:solidFill>
                <a:latin typeface="-apple-system"/>
              </a:rPr>
              <a:t>C = 1 / D</a:t>
            </a:r>
          </a:p>
          <a:p>
            <a:r>
              <a:rPr lang="es-CO" sz="2400" dirty="0">
                <a:solidFill>
                  <a:srgbClr val="24292F"/>
                </a:solidFill>
                <a:latin typeface="-apple-system"/>
              </a:rPr>
              <a:t>donde,</a:t>
            </a:r>
          </a:p>
          <a:p>
            <a:r>
              <a:rPr lang="es-CO" sz="2400" dirty="0">
                <a:solidFill>
                  <a:srgbClr val="24292F"/>
                </a:solidFill>
                <a:latin typeface="-apple-system"/>
              </a:rPr>
              <a:t>C: cobertura de área en km² por cada estación</a:t>
            </a:r>
          </a:p>
          <a:p>
            <a:r>
              <a:rPr lang="es-CO" sz="2400" dirty="0">
                <a:solidFill>
                  <a:srgbClr val="24292F"/>
                </a:solidFill>
                <a:latin typeface="-apple-system"/>
              </a:rPr>
              <a:t>D: densidad en estaciones / km²</a:t>
            </a:r>
            <a:br>
              <a:rPr lang="es-CO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A34CE3-BFC9-F732-EDBD-50C2CA91FE73}"/>
              </a:ext>
            </a:extLst>
          </p:cNvPr>
          <p:cNvSpPr txBox="1">
            <a:spLocks/>
          </p:cNvSpPr>
          <p:nvPr/>
        </p:nvSpPr>
        <p:spPr>
          <a:xfrm>
            <a:off x="3191015" y="4669490"/>
            <a:ext cx="6015738" cy="156994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800" b="1" dirty="0">
                <a:solidFill>
                  <a:srgbClr val="24292F"/>
                </a:solidFill>
                <a:latin typeface="-apple-system"/>
              </a:rPr>
              <a:t>r = √ ( A / </a:t>
            </a:r>
            <a:r>
              <a:rPr lang="el-GR" sz="2800" b="1" dirty="0">
                <a:solidFill>
                  <a:srgbClr val="24292F"/>
                </a:solidFill>
                <a:latin typeface="-apple-system"/>
              </a:rPr>
              <a:t>π)</a:t>
            </a:r>
            <a:endParaRPr lang="en-US" sz="2800" b="1" dirty="0">
              <a:solidFill>
                <a:srgbClr val="24292F"/>
              </a:solidFill>
              <a:latin typeface="-apple-system"/>
            </a:endParaRPr>
          </a:p>
          <a:p>
            <a:r>
              <a:rPr lang="es-CO" sz="2400" dirty="0">
                <a:solidFill>
                  <a:srgbClr val="24292F"/>
                </a:solidFill>
                <a:latin typeface="-apple-system"/>
              </a:rPr>
              <a:t>r: radio de acción en km</a:t>
            </a:r>
          </a:p>
          <a:p>
            <a:r>
              <a:rPr lang="es-CO" sz="2400" dirty="0">
                <a:solidFill>
                  <a:srgbClr val="24292F"/>
                </a:solidFill>
                <a:latin typeface="-apple-system"/>
              </a:rPr>
              <a:t>A: área de cobertura en km² de cada estación</a:t>
            </a:r>
          </a:p>
          <a:p>
            <a:r>
              <a:rPr lang="el-GR" sz="2400" dirty="0">
                <a:solidFill>
                  <a:srgbClr val="24292F"/>
                </a:solidFill>
                <a:latin typeface="-apple-system"/>
              </a:rPr>
              <a:t>π: </a:t>
            </a:r>
            <a:r>
              <a:rPr lang="es-CO" sz="2400" dirty="0">
                <a:solidFill>
                  <a:srgbClr val="24292F"/>
                </a:solidFill>
                <a:latin typeface="-apple-system"/>
              </a:rPr>
              <a:t>número de Pi. 3.141592653</a:t>
            </a:r>
            <a:br>
              <a:rPr lang="es-CO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64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107">
        <p:fade/>
      </p:transition>
    </mc:Choice>
    <mc:Fallback>
      <p:transition spd="med" advTm="15107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B476C-DD2E-6442-0299-7A1EC9A87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2" y="1768890"/>
            <a:ext cx="11842376" cy="332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129">
        <p:fade/>
      </p:transition>
    </mc:Choice>
    <mc:Fallback>
      <p:transition spd="med" advTm="31129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36">
        <p:fade/>
      </p:transition>
    </mc:Choice>
    <mc:Fallback>
      <p:transition spd="med" advTm="4436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030">
        <p:fade/>
      </p:transition>
    </mc:Choice>
    <mc:Fallback>
      <p:transition spd="med" advTm="1603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512" y="3017884"/>
            <a:ext cx="8586976" cy="1697551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el análisis de elevaciones, densidad, cobertura y radio de acción de estaciones terrestres,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210">
        <p:fade/>
      </p:transition>
    </mc:Choice>
    <mc:Fallback>
      <p:transition spd="med" advTm="1221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83">
        <p:fade/>
      </p:transition>
    </mc:Choice>
    <mc:Fallback>
      <p:transition spd="med" advTm="628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862" y="832295"/>
            <a:ext cx="9116275" cy="54106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las cotas de las estaciones a partir de los modelos satelitales digitales de elevación ASTER, SRTM y ALOS.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Analizar la correspondencia entre las elevaciones presentadas en el campo altitud del IDEAM y las elevaciones obtenidas a partir de modelos satelitales.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Utilizando Python, clasificar las estaciones terrestres por piso térmico.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Estimar la densidad promedio de estaciones por km², el cubrimiento promedio en km² por estación y su radio de acción.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Definir las elevaciones de las estaciones, que posteriormente se utilizarán como referencia, en los algoritmos de imputación o completado de datos faltantes a partir de relaciones geográficas.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39" y="77083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67C3D191-70DD-8A70-18C0-501FCA48E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39" y="178098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3552E94E-76CF-A17F-271A-4A0DC9097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39" y="3069347"/>
            <a:ext cx="540000" cy="540000"/>
          </a:xfrm>
          <a:prstGeom prst="rect">
            <a:avLst/>
          </a:prstGeom>
        </p:spPr>
      </p:pic>
      <p:pic>
        <p:nvPicPr>
          <p:cNvPr id="5" name="Graphic 4" descr="Rocket outline">
            <a:extLst>
              <a:ext uri="{FF2B5EF4-FFF2-40B4-BE49-F238E27FC236}">
                <a16:creationId xmlns:a16="http://schemas.microsoft.com/office/drawing/2014/main" id="{AB4CCDB3-0636-2A13-1ED6-1387CD545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39" y="4073396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61BBA2CE-359A-B933-7E04-C8A99AA83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639" y="508098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567">
        <p:fade/>
      </p:transition>
    </mc:Choice>
    <mc:Fallback>
      <p:transition spd="med" advTm="2956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135926" y="2936610"/>
            <a:ext cx="9920148" cy="98477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Conceptos generales de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arreglos</a:t>
            </a:r>
            <a:r>
              <a:rPr lang="es-CO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 datos para clasificación de </a:t>
            </a:r>
            <a:r>
              <a:rPr lang="es-CO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estaciones por pisos térmicos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73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106">
        <p:fade/>
      </p:transition>
    </mc:Choice>
    <mc:Fallback>
      <p:transition spd="med" advTm="810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0FDE5D-5C31-BB3B-98E6-5C2D9A24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1" y="1894903"/>
            <a:ext cx="5180758" cy="29101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41C41E3-8A24-D83C-EC36-8AA08B882323}"/>
              </a:ext>
            </a:extLst>
          </p:cNvPr>
          <p:cNvSpPr txBox="1">
            <a:spLocks/>
          </p:cNvSpPr>
          <p:nvPr/>
        </p:nvSpPr>
        <p:spPr>
          <a:xfrm>
            <a:off x="283531" y="1372269"/>
            <a:ext cx="5180758" cy="4648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Cortes convencionales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3281F-C491-AD74-C9EF-0733DAD6A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9" y="1894903"/>
            <a:ext cx="6404567" cy="335841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5AE4E37-263F-8700-DCDD-9DCF3CC0094B}"/>
              </a:ext>
            </a:extLst>
          </p:cNvPr>
          <p:cNvSpPr txBox="1">
            <a:spLocks/>
          </p:cNvSpPr>
          <p:nvPr/>
        </p:nvSpPr>
        <p:spPr>
          <a:xfrm>
            <a:off x="5638799" y="1372269"/>
            <a:ext cx="6338048" cy="4648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Cortes Francisco José de Caldas, año 1802</a:t>
            </a:r>
          </a:p>
        </p:txBody>
      </p:sp>
    </p:spTree>
    <p:extLst>
      <p:ext uri="{BB962C8B-B14F-4D97-AF65-F5344CB8AC3E}">
        <p14:creationId xmlns:p14="http://schemas.microsoft.com/office/powerpoint/2010/main" val="2516166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38">
        <p:fade/>
      </p:transition>
    </mc:Choice>
    <mc:Fallback>
      <p:transition spd="med" advTm="1343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32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279">
        <p:fade/>
      </p:transition>
    </mc:Choice>
    <mc:Fallback>
      <p:transition spd="med" advTm="4279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292" y="5334001"/>
            <a:ext cx="2627061" cy="1425390"/>
          </a:xfrm>
        </p:spPr>
        <p:txBody>
          <a:bodyPr anchor="t" anchorCtr="0">
            <a:normAutofit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BF144D-DE4C-38E0-EE37-1BA5A01F7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5013" y="-1"/>
            <a:ext cx="628197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741">
        <p:fade/>
      </p:transition>
    </mc:Choice>
    <mc:Fallback>
      <p:transition spd="med" advTm="1174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.LTWB">
            <a:extLst>
              <a:ext uri="{FF2B5EF4-FFF2-40B4-BE49-F238E27FC236}">
                <a16:creationId xmlns:a16="http://schemas.microsoft.com/office/drawing/2014/main" id="{3BEF0891-DE5A-FC21-E719-4E45BDF62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" r="80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88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976">
        <p:fade/>
      </p:transition>
    </mc:Choice>
    <mc:Fallback>
      <p:transition spd="med" advTm="11976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purl.org/dc/dcmitype/"/>
    <ds:schemaRef ds:uri="14224164-2045-4b51-92bb-313d0f626d83"/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bf3e1746-bde1-4d6e-9c3f-7182572f75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2055</TotalTime>
  <Words>499</Words>
  <Application>Microsoft Office PowerPoint</Application>
  <PresentationFormat>Widescreen</PresentationFormat>
  <Paragraphs>64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-apple-system</vt:lpstr>
      <vt:lpstr>Arial</vt:lpstr>
      <vt:lpstr>Calibri</vt:lpstr>
      <vt:lpstr>Segoe UI</vt:lpstr>
      <vt:lpstr>Segoe UI Light</vt:lpstr>
      <vt:lpstr>Tema de R.TeachingResearchGuide</vt:lpstr>
      <vt:lpstr>Análisis de elevaciones, densidad, cobertura y radio de acción de estaciones terrestres</vt:lpstr>
      <vt:lpstr>Los catálogos de estaciones terrestres contienen el atributo de elevación o altitud, que debe ser validado a partir de los modelos digitales de elevación DEM, para su uso posterior en la implementación de métodos de imputación de datos faltantes por relaciones espaciales. </vt:lpstr>
      <vt:lpstr>PowerPoint Presentation</vt:lpstr>
      <vt:lpstr>Obtener las cotas de las estaciones a partir de los modelos satelitales digitales de elevación ASTER, SRTM y ALOS.  Analizar la correspondencia entre las elevaciones presentadas en el campo altitud del IDEAM y las elevaciones obtenidas a partir de modelos satelitales.  Utilizando Python, clasificar las estaciones terrestres por piso térmico.  Estimar la densidad promedio de estaciones por km², el cubrimiento promedio en km² por estación y su radio de acción.  Definir las elevaciones de las estaciones, que posteriormente se utilizarán como referencia, en los algoritmos de imputación o completado de datos faltantes a partir de relaciones geográficas.</vt:lpstr>
      <vt:lpstr>PowerPoint Presentation</vt:lpstr>
      <vt:lpstr>PowerPoint Presentation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 = n / A donde, D: densidad en estaciones / km² n: número de estaciones A: área en km² 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el análisis de elevaciones, densidad, cobertura y radio de acción de estaciones terrestres,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164</cp:revision>
  <dcterms:created xsi:type="dcterms:W3CDTF">2022-08-04T19:07:18Z</dcterms:created>
  <dcterms:modified xsi:type="dcterms:W3CDTF">2023-02-05T22:06:11Z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